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5"/>
  </p:sldMasterIdLst>
  <p:handoutMasterIdLst>
    <p:handoutMasterId r:id="rId16"/>
  </p:handoutMasterIdLst>
  <p:sldIdLst>
    <p:sldId id="272" r:id="rId6"/>
    <p:sldId id="288" r:id="rId7"/>
    <p:sldId id="277" r:id="rId8"/>
    <p:sldId id="284" r:id="rId9"/>
    <p:sldId id="289" r:id="rId10"/>
    <p:sldId id="290" r:id="rId11"/>
    <p:sldId id="283" r:id="rId12"/>
    <p:sldId id="276" r:id="rId13"/>
    <p:sldId id="279" r:id="rId14"/>
    <p:sldId id="265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šáková Hana" initials="HH" lastIdx="5" clrIdx="0">
    <p:extLst>
      <p:ext uri="{19B8F6BF-5375-455C-9EA6-DF929625EA0E}">
        <p15:presenceInfo xmlns:p15="http://schemas.microsoft.com/office/powerpoint/2012/main" userId="S-1-5-21-3754494544-1099302814-2460100366-12427" providerId="AD"/>
      </p:ext>
    </p:extLst>
  </p:cmAuthor>
  <p:cmAuthor id="2" name="Linhart Martin" initials="LM" lastIdx="1" clrIdx="1">
    <p:extLst>
      <p:ext uri="{19B8F6BF-5375-455C-9EA6-DF929625EA0E}">
        <p15:presenceInfo xmlns:p15="http://schemas.microsoft.com/office/powerpoint/2012/main" userId="S::linhartm@cermat.cz::8abdd0a2-3c0b-438e-abcf-62b012341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32883-6F9B-4A5A-A1A7-D4A49F38B7EC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025C0-F054-4A46-AD48-60C11231F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484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35B8F-44F2-E190-5AC5-1F942E44E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CB130C-A8CC-E7C3-4BC8-03C6CA672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92F08D-DE87-5F0F-5F46-47B988EF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419D26-7052-9CE2-2D33-F71194B9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DF9C89-A449-1B86-547C-5146DEC9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4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12B3C-B382-1CAE-E49E-4C8304E9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03D3E5-9D2B-797B-5743-458B927B4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335F01-E46B-6B49-4F72-A1B3C055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33AB2C-1776-1E7C-6AAB-99B2E892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AE7F6-D528-CE52-1624-6EE47C69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532DE27-9A22-8185-39D6-56DBE93FD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7664A7-54FE-A2D9-1E6B-EDA1B16F0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047958-2438-0A64-46EF-35F67E78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4DC67E-F232-62A9-7A0B-7459CFB6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B583FA-9255-456F-F0D4-197A8314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10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A24D6-40FF-9D8C-A807-90FB4097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D01C3-E39C-66A7-13AD-6EDBE988B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AFE5A-0EE1-CD6A-6451-1A2FF69B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718F43-FD2F-D9E0-9423-3FBC9C4F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E717B3-C8EF-299D-8657-1A972B1F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12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EA86F-F207-D619-0216-5F0CA1A37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A75EFE-4209-F220-F7D0-AD748D8E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F47F1B-3132-A86C-851B-12FE98C9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421B06-C37B-3E33-A4F9-143B9E28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FF5C62-6943-C420-E90B-F7701A78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57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18180-C5E9-F4A4-523E-B555700A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2853E-C7D1-6EBE-8AED-659D1CD79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346C11-71D7-D0F5-61DF-0C7847B03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99F524-F0A9-E72E-A3EB-1B001312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554A94-7F95-E644-F14E-D9047523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8A981-1D53-BB47-6CCD-ACA089A8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13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333C2-E17E-C869-F7AE-2D0E2753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560BFD-7CF3-E547-297D-E6E8CD44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7C463B-C343-E15F-BC6A-7B80EB06C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253E9E-6DC1-861D-91F9-E885EB861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7FA9E3-E244-38B7-C55A-F37867844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4EE15E-3E9C-E12E-C45F-B4E4453C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5D3290-782E-418C-5C06-D81B7E41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BF090C-9EE4-F2DC-29BC-584C1820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9515-C11E-4814-A49B-A634E24CC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3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18F61-A567-AAB7-66C2-8CC16698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BEBC6A-104B-170F-FF8D-A42EB1DB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D26CBE-E7A8-7128-24D8-8C7AAB0B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567892-2822-7D89-0299-0212B6B15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80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73C108F-4425-F00B-F621-13D13FD9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E6E3F7-2D4C-DEC6-A3D7-723EC714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69EAE9-3381-B076-CA61-E9873FB6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9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B09C3-2C63-BD17-C454-FE2630E9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8DCCD-00F3-FB50-3716-AF2F3D78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45900A-4427-7D99-11A8-7088C248C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1F754B-BF53-B9FB-E20B-F6D16753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3C0D95-C8D1-E647-DC7B-5B1B4F8A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D8711A-E739-ACFA-D552-17B26BB02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31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B3A10-E6C9-0C66-AE20-C2926560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E81222-57C6-3532-A03D-97E7F7950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38E7B4-FB66-B5A7-36D5-748954132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F42B83-E0BD-998F-6A33-C4DECA90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99913C-3DCA-5B1E-CF82-CCB077B5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974045-5283-71E7-2BE9-B49966C2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C7A4-C2E0-4941-ACF8-2659A192B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85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19F99A-37B3-FC50-E66C-9AAE2948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BB7DB8-51C0-8DDD-715A-B3E4F9ADE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00A728-11B9-3014-EAF0-432E8342E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D408-B9EF-4A2D-B842-CFB2388941C9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845132-59C9-BC3E-8056-5A1259E26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70A8A5-BBF3-89A8-8326-FD7F80C1B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C7A4-C2E0-4941-ACF8-2659A192BF0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CCA9E600-20E0-9B4E-83BF-61EA8C713BF4}"/>
              </a:ext>
            </a:extLst>
          </p:cNvPr>
          <p:cNvSpPr txBox="1">
            <a:spLocks/>
          </p:cNvSpPr>
          <p:nvPr userDrawn="1"/>
        </p:nvSpPr>
        <p:spPr>
          <a:xfrm>
            <a:off x="179512" y="6021288"/>
            <a:ext cx="8712968" cy="648072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Centrum pro zjišťování výsledků vzdělávání 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Jankovcova 933/63, 170 00 Praha 7</a:t>
            </a:r>
          </a:p>
          <a:p>
            <a:r>
              <a:rPr lang="cs-CZ" sz="10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info@cermat.cz, tel.: +420 224 507 507 </a:t>
            </a:r>
          </a:p>
          <a:p>
            <a:r>
              <a:rPr lang="cs-CZ" sz="1000" b="1" u="none" dirty="0">
                <a:solidFill>
                  <a:srgbClr val="005CAA"/>
                </a:solidFill>
              </a:rPr>
              <a:t>www.cermat.cz</a:t>
            </a:r>
          </a:p>
        </p:txBody>
      </p:sp>
      <p:cxnSp>
        <p:nvCxnSpPr>
          <p:cNvPr id="8" name="AutoShape 2">
            <a:extLst>
              <a:ext uri="{FF2B5EF4-FFF2-40B4-BE49-F238E27FC236}">
                <a16:creationId xmlns:a16="http://schemas.microsoft.com/office/drawing/2014/main" id="{04F83127-7ABB-0BE0-B3F0-86B5D334B71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51520" y="6093296"/>
            <a:ext cx="8640960" cy="0"/>
          </a:xfrm>
          <a:prstGeom prst="straightConnector1">
            <a:avLst/>
          </a:prstGeom>
          <a:noFill/>
          <a:ln w="12700">
            <a:solidFill>
              <a:srgbClr val="005B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7286670D-8568-270F-6CE5-04A4D00E90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60648"/>
            <a:ext cx="76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2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kola.novazaverecnazkousk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inhartm@cermat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F3EAD84-C44D-0921-5940-14EBDD8B349E}"/>
              </a:ext>
            </a:extLst>
          </p:cNvPr>
          <p:cNvSpPr txBox="1"/>
          <p:nvPr/>
        </p:nvSpPr>
        <p:spPr>
          <a:xfrm>
            <a:off x="827584" y="548680"/>
            <a:ext cx="6912768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závěrečné zkoušky </a:t>
            </a:r>
          </a:p>
          <a:p>
            <a:r>
              <a:rPr lang="cs-CZ" sz="4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Oboru vzdělání</a:t>
            </a:r>
          </a:p>
          <a:p>
            <a:r>
              <a:rPr lang="cs-CZ" sz="4000" b="1" cap="al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cs-CZ" sz="4000" b="1" cap="al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26-52-H/01 ELEKTROMECHANIK PRO ZAŘÍZENÍ A PŘÍSTROJE</a:t>
            </a:r>
          </a:p>
          <a:p>
            <a:endParaRPr lang="cs-CZ" sz="4000" b="1" cap="all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4000" b="1" cap="al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4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Porada škol</a:t>
            </a:r>
          </a:p>
          <a:p>
            <a:r>
              <a:rPr lang="cs-CZ" sz="4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CZVV, 19. 10. 2023</a:t>
            </a:r>
          </a:p>
          <a:p>
            <a:endParaRPr lang="cs-CZ" sz="4000" b="1" cap="all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89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97165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C6C6B1A-067E-7736-8E76-CBA6A8A7621B}"/>
              </a:ext>
            </a:extLst>
          </p:cNvPr>
          <p:cNvSpPr txBox="1"/>
          <p:nvPr/>
        </p:nvSpPr>
        <p:spPr>
          <a:xfrm>
            <a:off x="467544" y="2467592"/>
            <a:ext cx="80604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Martin LINHART</a:t>
            </a:r>
          </a:p>
          <a:p>
            <a:pPr algn="ctr"/>
            <a:r>
              <a:rPr lang="cs-CZ" sz="3200" dirty="0"/>
              <a:t>editor technických oborů vzdělání kategorie H</a:t>
            </a:r>
          </a:p>
          <a:p>
            <a:pPr algn="ctr"/>
            <a:r>
              <a:rPr lang="cs-CZ" sz="3200" dirty="0"/>
              <a:t>+420 605 940 851</a:t>
            </a:r>
          </a:p>
          <a:p>
            <a:pPr algn="ctr"/>
            <a:r>
              <a:rPr lang="cs-CZ" sz="3200" dirty="0"/>
              <a:t>linhartm@cermat.cz</a:t>
            </a:r>
          </a:p>
        </p:txBody>
      </p:sp>
    </p:spTree>
    <p:extLst>
      <p:ext uri="{BB962C8B-B14F-4D97-AF65-F5344CB8AC3E}">
        <p14:creationId xmlns:p14="http://schemas.microsoft.com/office/powerpoint/2010/main" val="363808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41F018E-5F07-B476-A781-94DFE934CA6D}"/>
              </a:ext>
            </a:extLst>
          </p:cNvPr>
          <p:cNvSpPr txBox="1"/>
          <p:nvPr/>
        </p:nvSpPr>
        <p:spPr>
          <a:xfrm>
            <a:off x="827584" y="1412776"/>
            <a:ext cx="684076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cap="all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Závěr z porady škol</a:t>
            </a:r>
          </a:p>
          <a:p>
            <a:r>
              <a:rPr lang="cs-CZ" sz="4000" b="1" cap="all" dirty="0">
                <a:latin typeface="Calibri" panose="020F0502020204030204" pitchFamily="34" charset="0"/>
                <a:ea typeface="Calibri" panose="020F0502020204030204" pitchFamily="34" charset="0"/>
              </a:rPr>
              <a:t>Spuštění banky úkolů pro písemnou zkoušku JZZZ</a:t>
            </a:r>
          </a:p>
          <a:p>
            <a:r>
              <a:rPr lang="cs-CZ" sz="4000" b="1" cap="all" dirty="0" err="1"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cs-CZ" sz="4000" b="1" cap="al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4000" b="1" cap="all" dirty="0" err="1">
                <a:latin typeface="Calibri" panose="020F0502020204030204" pitchFamily="34" charset="0"/>
                <a:ea typeface="Calibri" panose="020F0502020204030204" pitchFamily="34" charset="0"/>
              </a:rPr>
              <a:t>šk</a:t>
            </a:r>
            <a:r>
              <a:rPr lang="cs-CZ" sz="4000" b="1" cap="all" dirty="0">
                <a:latin typeface="Calibri" panose="020F0502020204030204" pitchFamily="34" charset="0"/>
                <a:ea typeface="Calibri" panose="020F0502020204030204" pitchFamily="34" charset="0"/>
              </a:rPr>
              <a:t>. roce 2023/2024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8977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FCD071E-43B5-1B93-21B5-90088962A092}"/>
              </a:ext>
            </a:extLst>
          </p:cNvPr>
          <p:cNvSpPr txBox="1"/>
          <p:nvPr/>
        </p:nvSpPr>
        <p:spPr>
          <a:xfrm>
            <a:off x="755576" y="924913"/>
            <a:ext cx="8064896" cy="4764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bance úkolů se podílel tým odborníků z těchto škol: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SŠTD, Ostrava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SOUE, Plzeň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SOŠ a SOU, Hradec Králové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SOŠ a SOU, Nymburk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SOŠE, COP, Hluboká nad Vltavou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 Domažlice, MPV Stod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SPŠ TOS VARNSDORF s.r.o.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SŠ a MŠ, Liberec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SPŠ Jílová, Brno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SZeŠ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SOU CHKT, Kostelec n.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SPŠD, Praha 5 – Motol</a:t>
            </a:r>
          </a:p>
        </p:txBody>
      </p:sp>
    </p:spTree>
    <p:extLst>
      <p:ext uri="{BB962C8B-B14F-4D97-AF65-F5344CB8AC3E}">
        <p14:creationId xmlns:p14="http://schemas.microsoft.com/office/powerpoint/2010/main" val="218885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7D772-A7F8-DC9F-EC51-88DCDDAC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Připomínkové řízení k bance (1.-30. 6. 2023)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77E6F-80C8-A09D-CFF7-F2AAB2018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/>
          <a:p>
            <a:r>
              <a:rPr lang="cs-CZ" sz="1800" dirty="0">
                <a:effectLst/>
                <a:ea typeface="Times New Roman" panose="02020603050405020304" pitchFamily="18" charset="0"/>
              </a:rPr>
              <a:t>Připomínkového řízení se zúčastnilo 12 škol z 53 škol obor vyučujících.</a:t>
            </a:r>
          </a:p>
          <a:p>
            <a:r>
              <a:rPr lang="cs-CZ" sz="1800" dirty="0">
                <a:ea typeface="Times New Roman" panose="02020603050405020304" pitchFamily="18" charset="0"/>
              </a:rPr>
              <a:t>Předpokládáme, že školy, které nezaslaly zpět dotazník, jsou z podobou banky spokojeny a vybraly si z dokončených odborných zaměření.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Pro zájem některých škol, byla informace o stavu banky i s úkoly ve formátu PDF znovu zpřístupněna od září 2023. </a:t>
            </a:r>
          </a:p>
          <a:p>
            <a:r>
              <a:rPr lang="cs-CZ" sz="1800" dirty="0">
                <a:ea typeface="Times New Roman" panose="02020603050405020304" pitchFamily="18" charset="0"/>
              </a:rPr>
              <a:t>Š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koly tedy mají možnost ještě dodatečně zaslat případné připomínky. Rovněž mohou navrhnout doplnění nového odborného zaměření a to si autorsky zajistit a naplnit (min. je zapotřebí asi 10 úkolů – je možné využít úkoly ze stávajících témat) - termín dokončení ideálně do 15. 12. 2023). </a:t>
            </a: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Autoři ze škol mají možnost shlédnout aktuální stav banky (na některých opravách z připomínkového řízení a dokončení některých zaměření se stále pokračuje).</a:t>
            </a: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Navržené úkoly naleznete v informačním systému IS NZZ, na kartě školy </a:t>
            </a:r>
            <a:r>
              <a:rPr lang="cs-CZ" sz="1800" b="1" dirty="0">
                <a:effectLst/>
                <a:ea typeface="Times New Roman" panose="02020603050405020304" pitchFamily="18" charset="0"/>
                <a:hlinkClick r:id="rId2"/>
              </a:rPr>
              <a:t>https://skola.novazaverecnazkouska.cz/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v záložce „Aktuality“ KE STAŽENÍ.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39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75AEC-7527-2D45-8633-10ED7DA1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cs-CZ" sz="3600" dirty="0">
                <a:solidFill>
                  <a:schemeClr val="accent1"/>
                </a:solidFill>
              </a:rPr>
              <a:t>Písemná zkouška </a:t>
            </a:r>
            <a:r>
              <a:rPr lang="cs-CZ" dirty="0">
                <a:solidFill>
                  <a:schemeClr val="accent1"/>
                </a:solidFill>
              </a:rPr>
              <a:t>- </a:t>
            </a:r>
            <a:r>
              <a:rPr lang="cs-CZ" sz="2000" dirty="0">
                <a:solidFill>
                  <a:schemeClr val="accent1"/>
                </a:solidFill>
              </a:rPr>
              <a:t>Struktura banky</a:t>
            </a:r>
            <a:endParaRPr lang="cs-CZ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E15E6A4-EA03-B922-A833-31A9F0EC0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11370"/>
              </p:ext>
            </p:extLst>
          </p:nvPr>
        </p:nvGraphicFramePr>
        <p:xfrm>
          <a:off x="539552" y="908720"/>
          <a:ext cx="8208912" cy="1728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98077202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37810763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775264726"/>
                    </a:ext>
                  </a:extLst>
                </a:gridCol>
              </a:tblGrid>
              <a:tr h="28680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Název oblasti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Bodová/časová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úkolů/otázek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276931"/>
                  </a:ext>
                </a:extLst>
              </a:tr>
              <a:tr h="286802">
                <a:tc>
                  <a:txBody>
                    <a:bodyPr/>
                    <a:lstStyle/>
                    <a:p>
                      <a:r>
                        <a:rPr lang="cs-CZ" sz="1200" dirty="0"/>
                        <a:t>Výpočet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10 bodů / 30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15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421560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r>
                        <a:rPr lang="cs-CZ" sz="1200" dirty="0"/>
                        <a:t>Schémata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10 bodů / 20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12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543882"/>
                  </a:ext>
                </a:extLst>
              </a:tr>
              <a:tr h="286802">
                <a:tc>
                  <a:txBody>
                    <a:bodyPr/>
                    <a:lstStyle/>
                    <a:p>
                      <a:r>
                        <a:rPr lang="cs-CZ" sz="1200" dirty="0"/>
                        <a:t>Elektronika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10 bodů / 20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7 svázaných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53597"/>
                  </a:ext>
                </a:extLst>
              </a:tr>
              <a:tr h="286802">
                <a:tc>
                  <a:txBody>
                    <a:bodyPr/>
                    <a:lstStyle/>
                    <a:p>
                      <a:r>
                        <a:rPr lang="cs-CZ" sz="1200" dirty="0"/>
                        <a:t>Elektrotechnika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10 bodů / 20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8 svázaných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231374"/>
                  </a:ext>
                </a:extLst>
              </a:tr>
              <a:tr h="286802">
                <a:tc>
                  <a:txBody>
                    <a:bodyPr/>
                    <a:lstStyle/>
                    <a:p>
                      <a:r>
                        <a:rPr lang="cs-CZ" sz="1200" dirty="0"/>
                        <a:t>Měření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10 bodů / 20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35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871068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14748B9-0BD3-CDE2-F885-12573C357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77934"/>
              </p:ext>
            </p:extLst>
          </p:nvPr>
        </p:nvGraphicFramePr>
        <p:xfrm>
          <a:off x="563806" y="5661248"/>
          <a:ext cx="8184658" cy="432049"/>
        </p:xfrm>
        <a:graphic>
          <a:graphicData uri="http://schemas.openxmlformats.org/drawingml/2006/table">
            <a:tbl>
              <a:tblPr/>
              <a:tblGrid>
                <a:gridCol w="8184658">
                  <a:extLst>
                    <a:ext uri="{9D8B030D-6E8A-4147-A177-3AD203B41FA5}">
                      <a16:colId xmlns:a16="http://schemas.microsoft.com/office/drawing/2014/main" val="2760875512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solidFill>
                            <a:schemeClr val="accent1"/>
                          </a:solidFill>
                        </a:rPr>
                        <a:t>Celkem: </a:t>
                      </a:r>
                      <a:r>
                        <a:rPr lang="cs-CZ" sz="2000" dirty="0">
                          <a:solidFill>
                            <a:schemeClr val="accent1"/>
                          </a:solidFill>
                        </a:rPr>
                        <a:t>130 bodů / 240 minut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014501"/>
                  </a:ext>
                </a:extLst>
              </a:tr>
            </a:tbl>
          </a:graphicData>
        </a:graphic>
      </p:graphicFrame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94C86E96-1C99-809C-74AC-BC6AB3F3A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63056"/>
              </p:ext>
            </p:extLst>
          </p:nvPr>
        </p:nvGraphicFramePr>
        <p:xfrm>
          <a:off x="544714" y="2636913"/>
          <a:ext cx="8208912" cy="247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400852347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482907766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072029646"/>
                    </a:ext>
                  </a:extLst>
                </a:gridCol>
              </a:tblGrid>
              <a:tr h="275496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Název Odborného zaměření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Bodová/časová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úkolů/otázek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42177"/>
                  </a:ext>
                </a:extLst>
              </a:tr>
              <a:tr h="175730">
                <a:tc>
                  <a:txBody>
                    <a:bodyPr/>
                    <a:lstStyle/>
                    <a:p>
                      <a:r>
                        <a:rPr lang="cs-CZ" sz="1200" dirty="0"/>
                        <a:t>Výtahy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098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200" dirty="0"/>
                        <a:t>Chladící zařízení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3 okruhy po 7 svázaných úkolech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8749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r>
                        <a:rPr lang="cs-CZ" sz="1200" dirty="0"/>
                        <a:t>Sdělovací a zabezpečovací technika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SOŠ Velešín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520393"/>
                  </a:ext>
                </a:extLst>
              </a:tr>
              <a:tr h="144858">
                <a:tc>
                  <a:txBody>
                    <a:bodyPr/>
                    <a:lstStyle/>
                    <a:p>
                      <a:r>
                        <a:rPr lang="cs-CZ" sz="1200" dirty="0"/>
                        <a:t>Výpočetní technika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25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31307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r>
                        <a:rPr lang="cs-CZ" sz="1200" dirty="0"/>
                        <a:t>Doprava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10 svázaných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184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200" dirty="0"/>
                        <a:t>Bez zaměření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8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824283"/>
                  </a:ext>
                </a:extLst>
              </a:tr>
              <a:tr h="185994">
                <a:tc>
                  <a:txBody>
                    <a:bodyPr/>
                    <a:lstStyle/>
                    <a:p>
                      <a:r>
                        <a:rPr lang="cs-CZ" sz="1200" dirty="0"/>
                        <a:t>Slaboproud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20 svázaných úkolů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93260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r>
                        <a:rPr lang="cs-CZ" sz="1200" dirty="0"/>
                        <a:t>Strojní a přístroj. elektromechanik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50 bodů / 100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SOU Ohradní, Praha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75283"/>
                  </a:ext>
                </a:extLst>
              </a:tr>
            </a:tbl>
          </a:graphicData>
        </a:graphic>
      </p:graphicFrame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9FBF2DB1-EC3D-31E9-DFA9-A5B0BD2B0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91013"/>
              </p:ext>
            </p:extLst>
          </p:nvPr>
        </p:nvGraphicFramePr>
        <p:xfrm>
          <a:off x="568969" y="5077779"/>
          <a:ext cx="8179494" cy="58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498">
                  <a:extLst>
                    <a:ext uri="{9D8B030D-6E8A-4147-A177-3AD203B41FA5}">
                      <a16:colId xmlns:a16="http://schemas.microsoft.com/office/drawing/2014/main" val="476400799"/>
                    </a:ext>
                  </a:extLst>
                </a:gridCol>
                <a:gridCol w="2726498">
                  <a:extLst>
                    <a:ext uri="{9D8B030D-6E8A-4147-A177-3AD203B41FA5}">
                      <a16:colId xmlns:a16="http://schemas.microsoft.com/office/drawing/2014/main" val="3152535475"/>
                    </a:ext>
                  </a:extLst>
                </a:gridCol>
                <a:gridCol w="2726498">
                  <a:extLst>
                    <a:ext uri="{9D8B030D-6E8A-4147-A177-3AD203B41FA5}">
                      <a16:colId xmlns:a16="http://schemas.microsoft.com/office/drawing/2014/main" val="91337732"/>
                    </a:ext>
                  </a:extLst>
                </a:gridCol>
              </a:tblGrid>
              <a:tr h="306329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Bodová/časová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úkolů/otázek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985303"/>
                  </a:ext>
                </a:extLst>
              </a:tr>
              <a:tr h="277140">
                <a:tc>
                  <a:txBody>
                    <a:bodyPr/>
                    <a:lstStyle/>
                    <a:p>
                      <a:r>
                        <a:rPr lang="cs-CZ" sz="1200" dirty="0"/>
                        <a:t>Převzat z 26-51-H/01 Elektrikář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30 bodů / 30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členěno do13 oblastí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7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8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A2C46-699C-5717-94D8-3D252D50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96" y="556262"/>
            <a:ext cx="7886700" cy="704914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1"/>
                </a:solidFill>
              </a:rPr>
              <a:t>Struktura Testu – rozděleno do oblastí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070F7191-6E62-F0C3-CB9F-1850D2D1D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38720"/>
              </p:ext>
            </p:extLst>
          </p:nvPr>
        </p:nvGraphicFramePr>
        <p:xfrm>
          <a:off x="628650" y="1379571"/>
          <a:ext cx="8047806" cy="423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294">
                  <a:extLst>
                    <a:ext uri="{9D8B030D-6E8A-4147-A177-3AD203B41FA5}">
                      <a16:colId xmlns:a16="http://schemas.microsoft.com/office/drawing/2014/main" val="28462785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91899246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276028450"/>
                    </a:ext>
                  </a:extLst>
                </a:gridCol>
              </a:tblGrid>
              <a:tr h="36815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Název oblasti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Bodová/časová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úkolů/otázek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71057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Legislativa pro elektrická zařízení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bodů / 6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96349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Ochrana před úrazem elektrickým proudem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36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06241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Uzemnění, ochranné vodiče a vodiče pospojování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14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634024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První pomoc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9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20070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Vnitřní elektrické rozvody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40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962938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Revize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6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126816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Prostory s vanou a sprchou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18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247655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Značení vodičů barvami nebo značkami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9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10454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Bezpečnostní barvy a bezpečnostní značky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10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4433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kódy, pohyblivé přívody a vnější vlivy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10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738310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Instalace na hořlavých látkách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331376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Ochrana před bleskem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14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427725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Ostatní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bodů / 2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27 otázek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39899"/>
                  </a:ext>
                </a:extLst>
              </a:tr>
            </a:tbl>
          </a:graphicData>
        </a:graphic>
      </p:graphicFrame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08A29A7-8F3C-D929-8E4F-A052B4A2F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08489"/>
              </p:ext>
            </p:extLst>
          </p:nvPr>
        </p:nvGraphicFramePr>
        <p:xfrm>
          <a:off x="628650" y="5611065"/>
          <a:ext cx="8047806" cy="33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7806">
                  <a:extLst>
                    <a:ext uri="{9D8B030D-6E8A-4147-A177-3AD203B41FA5}">
                      <a16:colId xmlns:a16="http://schemas.microsoft.com/office/drawing/2014/main" val="2617035901"/>
                    </a:ext>
                  </a:extLst>
                </a:gridCol>
              </a:tblGrid>
              <a:tr h="338216">
                <a:tc>
                  <a:txBody>
                    <a:bodyPr/>
                    <a:lstStyle/>
                    <a:p>
                      <a:r>
                        <a:rPr lang="cs-CZ" dirty="0"/>
                        <a:t>Celkem test: 30 bodů / 30 minut  (žák obdrží 30 jednobodových otázek)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892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35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6898C-32A1-AA86-302E-4064B5FC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Struktura banky – dotace bodů: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35AD1-35FA-D12A-F00D-4944786AA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1647"/>
          </a:xfrm>
        </p:spPr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3300" dirty="0">
                <a:solidFill>
                  <a:srgbClr val="000000"/>
                </a:solidFill>
                <a:latin typeface="Calibri" panose="020F0502020204030204" pitchFamily="34" charset="0"/>
              </a:rPr>
              <a:t>Společné oblasti celkem----- </a:t>
            </a:r>
            <a:r>
              <a:rPr lang="cs-CZ" sz="3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50 bodů</a:t>
            </a:r>
          </a:p>
          <a:p>
            <a:r>
              <a:rPr lang="cs-CZ" sz="3300" dirty="0">
                <a:solidFill>
                  <a:srgbClr val="000000"/>
                </a:solidFill>
                <a:latin typeface="Calibri" panose="020F0502020204030204" pitchFamily="34" charset="0"/>
              </a:rPr>
              <a:t>Odborné zaměření ----------- 50 bodů</a:t>
            </a:r>
          </a:p>
          <a:p>
            <a:r>
              <a:rPr lang="cs-CZ" sz="3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Test ------------------------------- 30 bodů</a:t>
            </a:r>
          </a:p>
          <a:p>
            <a:r>
              <a:rPr lang="cs-CZ" sz="3300" b="1" dirty="0">
                <a:solidFill>
                  <a:srgbClr val="000000"/>
                </a:solidFill>
                <a:latin typeface="Calibri" panose="020F0502020204030204" pitchFamily="34" charset="0"/>
              </a:rPr>
              <a:t>Celkem</a:t>
            </a:r>
            <a:r>
              <a:rPr lang="cs-CZ" sz="3300" dirty="0">
                <a:solidFill>
                  <a:srgbClr val="000000"/>
                </a:solidFill>
                <a:latin typeface="Calibri" panose="020F0502020204030204" pitchFamily="34" charset="0"/>
              </a:rPr>
              <a:t> ------------------------- </a:t>
            </a:r>
            <a:r>
              <a:rPr lang="cs-CZ" sz="3300" b="1" dirty="0">
                <a:solidFill>
                  <a:srgbClr val="000000"/>
                </a:solidFill>
                <a:latin typeface="Calibri" panose="020F0502020204030204" pitchFamily="34" charset="0"/>
              </a:rPr>
              <a:t>130 bodů</a:t>
            </a:r>
            <a:endParaRPr lang="cs-CZ" sz="33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38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3D720-98E6-B479-D808-8A4BE7F26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Banka úkolů Elektromechanik – Otázky (test)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A1137-33E2-539E-F2C2-52DD026E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975798" cy="468051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Bude převzat z 00 Elektrikáře dotace 30 bodů 30 min.</a:t>
            </a:r>
          </a:p>
          <a:p>
            <a:pPr marL="0" indent="0">
              <a:buNone/>
            </a:pPr>
            <a:r>
              <a:rPr lang="cs-CZ" dirty="0"/>
              <a:t>Školy si pro informaci mohou stáhnout PDF z karty školy.</a:t>
            </a:r>
          </a:p>
        </p:txBody>
      </p:sp>
    </p:spTree>
    <p:extLst>
      <p:ext uri="{BB962C8B-B14F-4D97-AF65-F5344CB8AC3E}">
        <p14:creationId xmlns:p14="http://schemas.microsoft.com/office/powerpoint/2010/main" val="29019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AB0442A-0AAD-672E-F0AC-912F25D8F9B6}"/>
              </a:ext>
            </a:extLst>
          </p:cNvPr>
          <p:cNvSpPr txBox="1"/>
          <p:nvPr/>
        </p:nvSpPr>
        <p:spPr>
          <a:xfrm>
            <a:off x="431540" y="1208648"/>
            <a:ext cx="8280920" cy="3897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b="1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Návrh školám: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Školy, které si vybraly z nabídky zaměření </a:t>
            </a:r>
            <a:r>
              <a:rPr lang="cs-CZ" sz="24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jsou připraveny pro spuštění banky úkolů.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Školy, které si nevybraly z nabídky zaměření </a:t>
            </a:r>
            <a:r>
              <a:rPr lang="cs-CZ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nahlásí ID témat, která při ZZ v r. 2022/2023 používaly (blíže upřesněno v zápise).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Termín: do 31.10.2023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Kontakt: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linhartm@</a:t>
            </a: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cermat.cz</a:t>
            </a: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Editor bude následně komunikovat se školou.</a:t>
            </a:r>
          </a:p>
        </p:txBody>
      </p:sp>
    </p:spTree>
    <p:extLst>
      <p:ext uri="{BB962C8B-B14F-4D97-AF65-F5344CB8AC3E}">
        <p14:creationId xmlns:p14="http://schemas.microsoft.com/office/powerpoint/2010/main" val="31710851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497D91413EC34DA431C931ED089050" ma:contentTypeVersion="1" ma:contentTypeDescription="Vytvoří nový dokument" ma:contentTypeScope="" ma:versionID="f85b77ce04b1571d3996d2552f3657d7">
  <xsd:schema xmlns:xsd="http://www.w3.org/2001/XMLSchema" xmlns:xs="http://www.w3.org/2001/XMLSchema" xmlns:p="http://schemas.microsoft.com/office/2006/metadata/properties" xmlns:ns2="224b5b5e-6009-4fd3-aa75-c18822f3d512" targetNamespace="http://schemas.microsoft.com/office/2006/metadata/properties" ma:root="true" ma:fieldsID="23f16479db7d7c65a0494fe3b684b9ed" ns2:_="">
    <xsd:import namespace="224b5b5e-6009-4fd3-aa75-c18822f3d5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b5b5e-6009-4fd3-aa75-c18822f3d5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224b5b5e-6009-4fd3-aa75-c18822f3d512">S3ACCNDME7F2-1762598018-882</_dlc_DocId>
    <_dlc_DocIdUrl xmlns="224b5b5e-6009-4fd3-aa75-c18822f3d512">
      <Url>https://cerpoint.cermat.cz/slob/_layouts/15/DocIdRedir.aspx?ID=S3ACCNDME7F2-1762598018-882</Url>
      <Description>S3ACCNDME7F2-1762598018-882</Description>
    </_dlc_DocIdUrl>
  </documentManagement>
</p:properties>
</file>

<file path=customXml/itemProps1.xml><?xml version="1.0" encoding="utf-8"?>
<ds:datastoreItem xmlns:ds="http://schemas.openxmlformats.org/officeDocument/2006/customXml" ds:itemID="{3D0DBDD5-C73A-46C9-97E9-076AF65A880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EDE06DD-9FC9-4419-86F9-D68F5C7B9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b5b5e-6009-4fd3-aa75-c18822f3d5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649D50-0EB4-4B69-A23F-FABDC644F7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6B72F70-FA6E-445C-81A3-574261C7C5E6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24b5b5e-6009-4fd3-aa75-c18822f3d5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787</Words>
  <Application>Microsoft Office PowerPoint</Application>
  <PresentationFormat>Předvádění na obrazovce (4:3)</PresentationFormat>
  <Paragraphs>148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Připomínkové řízení k bance (1.-30. 6. 2023)</vt:lpstr>
      <vt:lpstr>Písemná zkouška - Struktura banky</vt:lpstr>
      <vt:lpstr>Struktura Testu – rozděleno do oblastí</vt:lpstr>
      <vt:lpstr>Struktura banky – dotace bodů:</vt:lpstr>
      <vt:lpstr>Banka úkolů Elektromechanik – Otázky (test)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Pohanka Jan</dc:creator>
  <cp:lastModifiedBy>Hušáková Hana</cp:lastModifiedBy>
  <cp:revision>90</cp:revision>
  <cp:lastPrinted>2023-09-12T10:40:22Z</cp:lastPrinted>
  <dcterms:created xsi:type="dcterms:W3CDTF">2014-01-15T15:50:40Z</dcterms:created>
  <dcterms:modified xsi:type="dcterms:W3CDTF">2023-10-24T06:59:31Z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0x010100FC497D91413EC34DA431C931ED089050</vt:lpwstr>
  </property>
  <property fmtid="{D5CDD505-2E9C-101B-9397-08002B2CF9AE}" pid="3" name="_dlc_DocIdItemGuid">
    <vt:lpwstr>8cf9d41d-b378-44f2-80dc-ed46ef6dbac5</vt:lpwstr>
  </property>
</Properties>
</file>